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Oswa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CE47EAB-95A6-43F5-9D4F-81237DF4A105}">
  <a:tblStyle styleId="{1CE47EAB-95A6-43F5-9D4F-81237DF4A1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Oswald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Oswa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2a4552f4cb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2a4552f4cb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a4552f4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2a4552f4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1e8c4851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31e8c4851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a4552f4cb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2a4552f4c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a4552f4c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a4552f4c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31e8c4851c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31e8c4851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1e8c4851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1e8c4851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1e8c4851c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1e8c4851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1e8c4851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31e8c4851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31e8c4851c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31e8c4851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2a4552f4c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2a4552f4c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c29fc9fa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1c29fc9fa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a4552f4c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2a4552f4c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a4552f4c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2a4552f4c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c29fc9fa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c29fc9fa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c29fc9fa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1c29fc9fa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1e8c485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31e8c485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2a4552f4cb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2a4552f4c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a4552f4c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a4552f4c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1e8c4851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31e8c4851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4.jpg"/><Relationship Id="rId5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20.jpg"/><Relationship Id="rId5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18.jpg"/><Relationship Id="rId5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flynnohara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.jpg"/><Relationship Id="rId5" Type="http://schemas.openxmlformats.org/officeDocument/2006/relationships/image" Target="../media/image16.jpg"/><Relationship Id="rId6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76650"/>
            <a:ext cx="8520600" cy="14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Saint Ann Catholic School</a:t>
            </a:r>
            <a:endParaRPr b="1" sz="6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5005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Uniform and Dress Code</a:t>
            </a:r>
            <a:endParaRPr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9725" y="2248600"/>
            <a:ext cx="2550755" cy="25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0" y="2819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Optional Summer Uniform</a:t>
            </a: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 Grades 6-8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6" name="Google Shape;116;p22"/>
          <p:cNvSpPr txBox="1"/>
          <p:nvPr/>
        </p:nvSpPr>
        <p:spPr>
          <a:xfrm>
            <a:off x="3655050" y="2371650"/>
            <a:ext cx="183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(input pictures here) 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50" y="1792775"/>
            <a:ext cx="2172101" cy="304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8950" y="841703"/>
            <a:ext cx="2172101" cy="31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9650" y="1017250"/>
            <a:ext cx="4324700" cy="360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idx="2" type="body"/>
          </p:nvPr>
        </p:nvSpPr>
        <p:spPr>
          <a:xfrm>
            <a:off x="2260650" y="576925"/>
            <a:ext cx="4622700" cy="4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GIRLS: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5" name="Google Shape;125;p23"/>
          <p:cNvSpPr txBox="1"/>
          <p:nvPr>
            <p:ph type="title"/>
          </p:nvPr>
        </p:nvSpPr>
        <p:spPr>
          <a:xfrm>
            <a:off x="0" y="8755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Optional Summer</a:t>
            </a: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 Uniform Grades 6-8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26" name="Google Shape;126;p23"/>
          <p:cNvGraphicFramePr/>
          <p:nvPr/>
        </p:nvGraphicFramePr>
        <p:xfrm>
          <a:off x="1367738" y="10622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1839950"/>
                <a:gridCol w="4568575"/>
              </a:tblGrid>
              <a:tr h="55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Skort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skort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White short or long sleeved polo shirt with school logo (neatly tucked in)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Sweater (optional)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v-neck sweater or sweater vest with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Socks/Tights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</a:t>
                      </a: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socks (no brand logo)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Shoes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Solid black shoe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0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Pullover (optional) 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Fleece pullover with school logo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idx="1" type="body"/>
          </p:nvPr>
        </p:nvSpPr>
        <p:spPr>
          <a:xfrm>
            <a:off x="2203800" y="464225"/>
            <a:ext cx="4736400" cy="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BOYS: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2" name="Google Shape;132;p24"/>
          <p:cNvSpPr txBox="1"/>
          <p:nvPr>
            <p:ph type="title"/>
          </p:nvPr>
        </p:nvSpPr>
        <p:spPr>
          <a:xfrm>
            <a:off x="0" y="-606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Optional Summer Uniform Grades 6-8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33" name="Google Shape;133;p24"/>
          <p:cNvGraphicFramePr/>
          <p:nvPr/>
        </p:nvGraphicFramePr>
        <p:xfrm>
          <a:off x="1381138" y="10115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1810600"/>
                <a:gridCol w="4571125"/>
              </a:tblGrid>
              <a:tr h="564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Pants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pants or shorts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(shorts must be to the knee)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Shirt 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White short or long sleeved polo shirt with school logo (neatly tucked in)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4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Sweater (optional) 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v-neck sweater or sweater vest with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Socks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socks (no brand logo)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Belt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or navy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Shoes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Solid black shoe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1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Pullover (optional) 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Fleece pullover with school logo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0" y="2819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Optional Summer Uniform Grades K-5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1725" y="900162"/>
            <a:ext cx="5180375" cy="34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2100" y="1498363"/>
            <a:ext cx="2057523" cy="214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424" y="1727650"/>
            <a:ext cx="1745002" cy="2882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idx="2" type="body"/>
          </p:nvPr>
        </p:nvSpPr>
        <p:spPr>
          <a:xfrm>
            <a:off x="2260650" y="627200"/>
            <a:ext cx="4622700" cy="4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GIRLS: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7" name="Google Shape;147;p26"/>
          <p:cNvSpPr txBox="1"/>
          <p:nvPr>
            <p:ph type="title"/>
          </p:nvPr>
        </p:nvSpPr>
        <p:spPr>
          <a:xfrm>
            <a:off x="0" y="545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Optional Summer Uniform Grades K-5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48" name="Google Shape;148;p26"/>
          <p:cNvGraphicFramePr/>
          <p:nvPr/>
        </p:nvGraphicFramePr>
        <p:xfrm>
          <a:off x="1389175" y="119170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2618525"/>
                <a:gridCol w="3952200"/>
              </a:tblGrid>
              <a:tr h="52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Skort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skort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White short or long sleeved polo shirt with school logo (neatly tucked in)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Socks/Tights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socks (no brand logo)                     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Shoes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Solid black shoe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Sweater or Pullover </a:t>
                      </a: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(optional) 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Sweater: Navy crew or v-neck cardigan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Pullover: Fleece pullover with school logo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2203800" y="519675"/>
            <a:ext cx="47364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BOYS: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4" name="Google Shape;154;p27"/>
          <p:cNvSpPr txBox="1"/>
          <p:nvPr>
            <p:ph type="title"/>
          </p:nvPr>
        </p:nvSpPr>
        <p:spPr>
          <a:xfrm>
            <a:off x="0" y="-530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Optional Summer Uniform Grades K-5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55" name="Google Shape;155;p27"/>
          <p:cNvGraphicFramePr/>
          <p:nvPr/>
        </p:nvGraphicFramePr>
        <p:xfrm>
          <a:off x="1378438" y="10377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2605725"/>
                <a:gridCol w="3781375"/>
              </a:tblGrid>
              <a:tr h="564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Pants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pants or shorts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(shorts must be to the knee)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4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White short or long sleeved polo shirt with school logo (neatly tucked in)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Socks/Tights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socks (no brand logo)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Belt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or navy (required for grades 2-5)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Shoes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Solid black shoe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Sweater or </a:t>
                      </a: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Pullover (optional) 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Sweater: Navy v-neck cardigan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Pullover: </a:t>
                      </a: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Fleece pullover with school logo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0" y="2819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PE Uniform Grades 6-8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1" name="Google Shape;161;p28"/>
          <p:cNvSpPr txBox="1"/>
          <p:nvPr/>
        </p:nvSpPr>
        <p:spPr>
          <a:xfrm>
            <a:off x="3655050" y="2371650"/>
            <a:ext cx="183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000" y="774800"/>
            <a:ext cx="2293736" cy="398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750" y="1239425"/>
            <a:ext cx="3991774" cy="36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5" y="1402075"/>
            <a:ext cx="3050425" cy="208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title"/>
          </p:nvPr>
        </p:nvSpPr>
        <p:spPr>
          <a:xfrm>
            <a:off x="0" y="3456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PE</a:t>
            </a: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 Uniform Grades 6-8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0" name="Google Shape;170;p29"/>
          <p:cNvSpPr txBox="1"/>
          <p:nvPr>
            <p:ph idx="2" type="body"/>
          </p:nvPr>
        </p:nvSpPr>
        <p:spPr>
          <a:xfrm>
            <a:off x="2260650" y="993300"/>
            <a:ext cx="4622700" cy="4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BOYS AND GIRLS</a:t>
            </a: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71" name="Google Shape;171;p29"/>
          <p:cNvGraphicFramePr/>
          <p:nvPr/>
        </p:nvGraphicFramePr>
        <p:xfrm>
          <a:off x="1381150" y="15604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1820050"/>
                <a:gridCol w="4561650"/>
              </a:tblGrid>
              <a:tr h="55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Pants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gym shorts or sweatpants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t-shirt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Sweatshirt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sweatshirt with school logo OR Gray hoodie sweatshirt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Socks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socks (no brand logo)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Shoes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Solid black shoe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2" name="Google Shape;172;p29"/>
          <p:cNvSpPr txBox="1"/>
          <p:nvPr/>
        </p:nvSpPr>
        <p:spPr>
          <a:xfrm>
            <a:off x="1381200" y="4407875"/>
            <a:ext cx="638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*NOTE: Spirit wear is not considered PE attire</a:t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0" y="-229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PE Uniform Grades K-5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8" name="Google Shape;178;p30"/>
          <p:cNvSpPr txBox="1"/>
          <p:nvPr/>
        </p:nvSpPr>
        <p:spPr>
          <a:xfrm>
            <a:off x="3655050" y="2371650"/>
            <a:ext cx="183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7675" y="2007875"/>
            <a:ext cx="1972875" cy="292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875" y="112425"/>
            <a:ext cx="1473851" cy="26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 rotWithShape="1">
          <a:blip r:embed="rId5">
            <a:alphaModFix/>
          </a:blip>
          <a:srcRect b="26024" l="26024" r="0" t="0"/>
          <a:stretch/>
        </p:blipFill>
        <p:spPr>
          <a:xfrm>
            <a:off x="2117050" y="712475"/>
            <a:ext cx="4771676" cy="36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5275" y="2604025"/>
            <a:ext cx="2202973" cy="2331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>
            <p:ph type="title"/>
          </p:nvPr>
        </p:nvSpPr>
        <p:spPr>
          <a:xfrm>
            <a:off x="0" y="3247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PE Uniform Grades K-5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8" name="Google Shape;188;p31"/>
          <p:cNvSpPr txBox="1"/>
          <p:nvPr>
            <p:ph idx="2" type="body"/>
          </p:nvPr>
        </p:nvSpPr>
        <p:spPr>
          <a:xfrm>
            <a:off x="2260650" y="982575"/>
            <a:ext cx="4622700" cy="4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BOY</a:t>
            </a: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S AND GIRLS: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89" name="Google Shape;189;p31"/>
          <p:cNvGraphicFramePr/>
          <p:nvPr/>
        </p:nvGraphicFramePr>
        <p:xfrm>
          <a:off x="1381150" y="15774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1820050"/>
                <a:gridCol w="4561650"/>
              </a:tblGrid>
              <a:tr h="55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Pants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gym shorts or sweatpants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t-shirt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Sweatshirt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sweatshirt with school logo OR Gray hoodie sweatshirt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Socks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socks (no brand logo)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Shoes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Solid black shoe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0" name="Google Shape;190;p31"/>
          <p:cNvSpPr txBox="1"/>
          <p:nvPr/>
        </p:nvSpPr>
        <p:spPr>
          <a:xfrm>
            <a:off x="1381200" y="4407875"/>
            <a:ext cx="638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*NOTE: Spirit wear is not considered PE attire</a:t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28500" y="321450"/>
            <a:ext cx="9087000" cy="45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SAINT ANN UNIFORM: 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Students in grades K-8 take pride in wearing a school uniform.  Saint Ann Catholic School has a Formal Uniform and a Summer Uniform option. </a:t>
            </a:r>
            <a:endParaRPr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The Formal uniform may be worn year round except for days when students have PE. The Formal uniform </a:t>
            </a:r>
            <a:r>
              <a:rPr lang="en" sz="2100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MUST</a:t>
            </a:r>
            <a:r>
              <a:rPr lang="en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be worn by all students after Columbus Day until Easter break.</a:t>
            </a:r>
            <a:endParaRPr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The Summer uniform may be worn instead of the Formal uniform from the first day of school until Columbus Day weekend, and again from the return of Easter break </a:t>
            </a:r>
            <a:endParaRPr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until the end of the school year.</a:t>
            </a:r>
            <a:endParaRPr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All questions or concerns regarding the uniform should be directed to the administration.</a:t>
            </a:r>
            <a:endParaRPr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idx="1" type="body"/>
          </p:nvPr>
        </p:nvSpPr>
        <p:spPr>
          <a:xfrm>
            <a:off x="0" y="703400"/>
            <a:ext cx="9144000" cy="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BOYS AND GIRLS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6" name="Google Shape;196;p32"/>
          <p:cNvSpPr txBox="1"/>
          <p:nvPr>
            <p:ph type="title"/>
          </p:nvPr>
        </p:nvSpPr>
        <p:spPr>
          <a:xfrm>
            <a:off x="0" y="1307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Accessories</a:t>
            </a: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 Grades K-8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97" name="Google Shape;197;p32"/>
          <p:cNvGraphicFramePr/>
          <p:nvPr/>
        </p:nvGraphicFramePr>
        <p:xfrm>
          <a:off x="1359700" y="127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1721100"/>
                <a:gridCol w="4703500"/>
              </a:tblGrid>
              <a:tr h="42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Hair Accessories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Headbands, hair ties, etc.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Acceptable colors: Saint Ann school plaid, navy, black or white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Earrings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Studs only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Necklaces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One necklace that is religious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Bracelets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None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(8th grade girls are allowed to wear one bracelet)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Watches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One watch analog or digital watch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(No Smart Watches or Fitbits that have internet access)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Rings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None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Nail Polish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Clear nail polish or no nail polish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0" y="627200"/>
            <a:ext cx="9144000" cy="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BOYS AND GIRLS: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3" name="Google Shape;203;p33"/>
          <p:cNvSpPr txBox="1"/>
          <p:nvPr>
            <p:ph type="title"/>
          </p:nvPr>
        </p:nvSpPr>
        <p:spPr>
          <a:xfrm>
            <a:off x="0" y="545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Out of Uniform </a:t>
            </a: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Grades K-8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04" name="Google Shape;204;p33"/>
          <p:cNvGraphicFramePr/>
          <p:nvPr/>
        </p:nvGraphicFramePr>
        <p:xfrm>
          <a:off x="1366450" y="1252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2318725"/>
                <a:gridCol w="4105400"/>
              </a:tblGrid>
              <a:tr h="153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Out of Uniform Rules</a:t>
                      </a:r>
                      <a:endParaRPr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600"/>
                        <a:buFont typeface="Oswald"/>
                        <a:buAutoNum type="arabicPeriod"/>
                      </a:pPr>
                      <a:r>
                        <a:rPr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All clothing should align with Catholic school values.</a:t>
                      </a:r>
                      <a:endParaRPr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600"/>
                        <a:buFont typeface="Oswald"/>
                        <a:buAutoNum type="arabicPeriod"/>
                      </a:pPr>
                      <a:r>
                        <a:rPr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Clothing should not be see through.</a:t>
                      </a:r>
                      <a:endParaRPr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600"/>
                        <a:buFont typeface="Oswald"/>
                        <a:buAutoNum type="arabicPeriod"/>
                      </a:pPr>
                      <a:r>
                        <a:rPr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Clothing should not have holes.</a:t>
                      </a:r>
                      <a:endParaRPr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600"/>
                        <a:buFont typeface="Oswald"/>
                        <a:buAutoNum type="arabicPeriod"/>
                      </a:pPr>
                      <a:r>
                        <a:rPr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Hats may not be worn inside the school building.</a:t>
                      </a:r>
                      <a:endParaRPr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87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Out of Uniform Pass Rules:</a:t>
                      </a:r>
                      <a:endParaRPr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600"/>
                        <a:buFont typeface="Oswald"/>
                        <a:buAutoNum type="arabicPeriod"/>
                      </a:pPr>
                      <a:r>
                        <a:rPr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Passes may not be used on Mass days.</a:t>
                      </a:r>
                      <a:endParaRPr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-3302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600"/>
                        <a:buFont typeface="Oswald"/>
                        <a:buAutoNum type="arabicPeriod"/>
                      </a:pPr>
                      <a:r>
                        <a:rPr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Passes must be used before the expiration date.</a:t>
                      </a:r>
                      <a:endParaRPr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-3302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600"/>
                        <a:buFont typeface="Oswald"/>
                        <a:buAutoNum type="arabicPeriod"/>
                      </a:pPr>
                      <a:r>
                        <a:rPr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Passes may not be given to anyone else.</a:t>
                      </a:r>
                      <a:endParaRPr sz="20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28500" y="321450"/>
            <a:ext cx="9087000" cy="45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SAINT ANN UNIFORM VENDER: </a:t>
            </a:r>
            <a:endParaRPr b="1" sz="16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FlynnO’Hara Website:</a:t>
            </a:r>
            <a:endParaRPr b="1" sz="2400" u="sng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 u="sng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FlynnO'Hara</a:t>
            </a:r>
            <a:endParaRPr sz="2400">
              <a:solidFill>
                <a:schemeClr val="accent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FlynnO’Hara Store Location:</a:t>
            </a:r>
            <a:endParaRPr b="1" sz="2400" u="sng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 u="sng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Fair City Mall, 8650-19 Main Street Fairfax, VA 22031 </a:t>
            </a:r>
            <a:endParaRPr sz="24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FlynnO’Hara Phone Number:</a:t>
            </a:r>
            <a:endParaRPr b="1" sz="2400" u="sng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 u="sng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(703) 503-5966</a:t>
            </a:r>
            <a:endParaRPr sz="24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0" y="2819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Formal Uniform Grades 6-8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671" y="1426400"/>
            <a:ext cx="3923476" cy="26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950" y="1225713"/>
            <a:ext cx="4525225" cy="30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idx="2" type="body"/>
          </p:nvPr>
        </p:nvSpPr>
        <p:spPr>
          <a:xfrm>
            <a:off x="2260650" y="430750"/>
            <a:ext cx="4622700" cy="4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GIRLS: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" name="Google Shape;79;p17"/>
          <p:cNvSpPr txBox="1"/>
          <p:nvPr>
            <p:ph type="title"/>
          </p:nvPr>
        </p:nvSpPr>
        <p:spPr>
          <a:xfrm>
            <a:off x="0" y="-217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Formal Uniform Grades 6-8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80" name="Google Shape;80;p17"/>
          <p:cNvGraphicFramePr/>
          <p:nvPr/>
        </p:nvGraphicFramePr>
        <p:xfrm>
          <a:off x="1391825" y="938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1822300"/>
                <a:gridCol w="4575550"/>
              </a:tblGrid>
              <a:tr h="412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Pants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pants </a:t>
                      </a:r>
                      <a:endParaRPr sz="13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(worn with white long or short sleeve button down with a collar, neatly tucked in and navy v-neck sweater or sweater vest with school logo) </a:t>
                      </a:r>
                      <a:endParaRPr sz="13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3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Skirt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Saint Ann plaid wrap-around kilt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(bottom of skirt should fall at the knee)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3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White long or short sleeve button down shirt with a collar (neatly tucked in)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3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Sweater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v-neck sweater or sweater vest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Socks/Tights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socks or tights (no brand logo)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Belt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or navy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Shoes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Solid black shoe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Pullover (optional) 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Fleece pullover with school logo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2285988" y="424375"/>
            <a:ext cx="4572000" cy="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BOYS: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6" name="Google Shape;86;p18"/>
          <p:cNvSpPr txBox="1"/>
          <p:nvPr>
            <p:ph type="title"/>
          </p:nvPr>
        </p:nvSpPr>
        <p:spPr>
          <a:xfrm>
            <a:off x="-12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Formal Uniform Grades 6-8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87" name="Google Shape;87;p18"/>
          <p:cNvGraphicFramePr/>
          <p:nvPr/>
        </p:nvGraphicFramePr>
        <p:xfrm>
          <a:off x="1367738" y="9495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1834600"/>
                <a:gridCol w="4573925"/>
              </a:tblGrid>
              <a:tr h="44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Pants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pants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3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White long or short sleeve button down shirt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(neatly tucked in and buttoned to the top)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Necktie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Saint Ann plaid necktie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(8th grade boys may wear any tie of their choosing)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7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Sweater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v-neck sweater or sweater vest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Socks/Tights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socks (no brand logo)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Belt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or navy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Shoes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Solid black shoe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Pullover (optional) 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Fleece pullover with school logo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0" y="533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Formal Uniform Grades K-5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00" y="1221325"/>
            <a:ext cx="4804024" cy="32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2147" y="1878750"/>
            <a:ext cx="1621500" cy="27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8573" y="2193850"/>
            <a:ext cx="1401849" cy="282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6124" y="854600"/>
            <a:ext cx="1330450" cy="17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0" y="1319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Formal Uniform Grades K-5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2" name="Google Shape;102;p20"/>
          <p:cNvSpPr txBox="1"/>
          <p:nvPr>
            <p:ph idx="2" type="body"/>
          </p:nvPr>
        </p:nvSpPr>
        <p:spPr>
          <a:xfrm>
            <a:off x="2260638" y="519125"/>
            <a:ext cx="4622700" cy="4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GIRLS: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03" name="Google Shape;103;p20"/>
          <p:cNvGraphicFramePr/>
          <p:nvPr/>
        </p:nvGraphicFramePr>
        <p:xfrm>
          <a:off x="1342775" y="964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1815600"/>
                <a:gridCol w="4582225"/>
              </a:tblGrid>
              <a:tr h="549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Jumper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Plaid drop waist jumper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(bottom of jumper should fall at the knee)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4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Pants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pants (worn with white short or long sleeved Peter Pan collar blouse, neatly tucked in, and navy crew neck or v-neck cardigan with school logo</a:t>
                      </a:r>
                      <a:endParaRPr sz="13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White short or long sleeved Peter Pan collar blouse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(buttoned to the top)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8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Sweater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crew or v-neck cardigan with school logo</a:t>
                      </a:r>
                      <a:endParaRPr>
                        <a:solidFill>
                          <a:schemeClr val="lt2"/>
                        </a:solidFill>
                        <a:highlight>
                          <a:srgbClr val="FFF2CC"/>
                        </a:highlight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8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Belt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or navy (only required for grades 2 - 5)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8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Socks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Plain black socks or tights (no brand logo)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Leggings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ankle length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(socks must be worn with leggings)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8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Shoes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Solid black shoe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8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Pullover (optional) 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Fleece pullover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97A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0" y="1056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D00A"/>
                </a:solidFill>
                <a:latin typeface="Oswald"/>
                <a:ea typeface="Oswald"/>
                <a:cs typeface="Oswald"/>
                <a:sym typeface="Oswald"/>
              </a:rPr>
              <a:t>Formal Uniform Grades K-5</a:t>
            </a:r>
            <a:endParaRPr b="1" sz="3000">
              <a:solidFill>
                <a:srgbClr val="F1D00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2286000" y="728388"/>
            <a:ext cx="4572000" cy="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BOYS: 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10" name="Google Shape;110;p21"/>
          <p:cNvGraphicFramePr/>
          <p:nvPr/>
        </p:nvGraphicFramePr>
        <p:xfrm>
          <a:off x="1375763" y="14202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{1CE47EAB-95A6-43F5-9D4F-81237DF4A105}</a:tableStyleId>
              </a:tblPr>
              <a:tblGrid>
                <a:gridCol w="1825700"/>
                <a:gridCol w="4566750"/>
              </a:tblGrid>
              <a:tr h="44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Pants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pants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Shirt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White short or long sleeved polo shirt with school logo (neatly tucked in)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Sweater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Navy v-neck cardigan with school logo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Belt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Black or navy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(only required for grades 2-5)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3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Socks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Plain black socks (no brand logo)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Shoes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Solid black shoe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Pullover (optional) </a:t>
                      </a:r>
                      <a:endParaRPr b="1" sz="1600"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Fleece pullover with school logo </a:t>
                      </a:r>
                      <a:endParaRPr>
                        <a:solidFill>
                          <a:schemeClr val="l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21325E"/>
      </a:dk1>
      <a:lt1>
        <a:srgbClr val="3E497A"/>
      </a:lt1>
      <a:dk2>
        <a:srgbClr val="F0F0F0"/>
      </a:dk2>
      <a:lt2>
        <a:srgbClr val="FFFFFF"/>
      </a:lt2>
      <a:accent1>
        <a:srgbClr val="F1D00A"/>
      </a:accent1>
      <a:accent2>
        <a:srgbClr val="5B8A72"/>
      </a:accent2>
      <a:accent3>
        <a:srgbClr val="E8E8A6"/>
      </a:accent3>
      <a:accent4>
        <a:srgbClr val="99A799"/>
      </a:accent4>
      <a:accent5>
        <a:srgbClr val="464F41"/>
      </a:accent5>
      <a:accent6>
        <a:srgbClr val="464F41"/>
      </a:accent6>
      <a:hlink>
        <a:srgbClr val="F1D0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